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handoutMasterIdLst>
    <p:handoutMasterId r:id="rId32"/>
  </p:handoutMasterIdLst>
  <p:sldIdLst>
    <p:sldId id="256" r:id="rId2"/>
    <p:sldId id="278" r:id="rId3"/>
    <p:sldId id="279" r:id="rId4"/>
    <p:sldId id="280" r:id="rId5"/>
    <p:sldId id="281" r:id="rId6"/>
    <p:sldId id="282" r:id="rId7"/>
    <p:sldId id="257" r:id="rId8"/>
    <p:sldId id="258" r:id="rId9"/>
    <p:sldId id="259" r:id="rId10"/>
    <p:sldId id="260" r:id="rId11"/>
    <p:sldId id="261" r:id="rId12"/>
    <p:sldId id="262" r:id="rId13"/>
    <p:sldId id="263" r:id="rId14"/>
    <p:sldId id="264" r:id="rId15"/>
    <p:sldId id="265" r:id="rId16"/>
    <p:sldId id="266" r:id="rId17"/>
    <p:sldId id="267" r:id="rId18"/>
    <p:sldId id="268" r:id="rId19"/>
    <p:sldId id="269" r:id="rId20"/>
    <p:sldId id="270" r:id="rId21"/>
    <p:sldId id="271" r:id="rId22"/>
    <p:sldId id="272" r:id="rId23"/>
    <p:sldId id="273" r:id="rId24"/>
    <p:sldId id="274" r:id="rId25"/>
    <p:sldId id="275" r:id="rId26"/>
    <p:sldId id="276" r:id="rId27"/>
    <p:sldId id="277" r:id="rId28"/>
    <p:sldId id="283" r:id="rId29"/>
    <p:sldId id="284" r:id="rId30"/>
    <p:sldId id="285" r:id="rId31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01" autoAdjust="0"/>
  </p:normalViewPr>
  <p:slideViewPr>
    <p:cSldViewPr snapToGrid="0" snapToObjects="1">
      <p:cViewPr varScale="1">
        <p:scale>
          <a:sx n="103" d="100"/>
          <a:sy n="103" d="100"/>
        </p:scale>
        <p:origin x="-210" y="-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3882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A5A12D2-E417-413F-AFB6-AE930690FF91}" type="datetimeFigureOut">
              <a:rPr lang="en-US" smtClean="0"/>
              <a:t>4/15/2015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1E83071-D05E-4B77-B849-F866D73710B6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7020614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371600"/>
            <a:ext cx="7848600" cy="1927225"/>
          </a:xfrm>
        </p:spPr>
        <p:txBody>
          <a:bodyPr anchor="b">
            <a:noAutofit/>
          </a:bodyPr>
          <a:lstStyle>
            <a:lvl1pPr>
              <a:defRPr sz="5400" cap="all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3505200"/>
            <a:ext cx="6400800" cy="1752600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B7452A-B58F-C247-8A41-860072E4D9BC}" type="datetimeFigureOut">
              <a:rPr lang="en-US" smtClean="0"/>
              <a:t>4/15/2015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6A261E-0B59-AE40-BDCA-6F92B5F2B9B0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8" name="Straight Connector 7"/>
          <p:cNvCxnSpPr/>
          <p:nvPr/>
        </p:nvCxnSpPr>
        <p:spPr>
          <a:xfrm>
            <a:off x="685800" y="3398520"/>
            <a:ext cx="784860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B7452A-B58F-C247-8A41-860072E4D9BC}" type="datetimeFigureOut">
              <a:rPr lang="en-US" smtClean="0"/>
              <a:t>4/15/2015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6A261E-0B59-AE40-BDCA-6F92B5F2B9B0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2362200"/>
            <a:ext cx="7772400" cy="2200275"/>
          </a:xfrm>
        </p:spPr>
        <p:txBody>
          <a:bodyPr anchor="b">
            <a:normAutofit/>
          </a:bodyPr>
          <a:lstStyle>
            <a:lvl1pPr algn="l">
              <a:defRPr sz="4800" b="0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626864"/>
            <a:ext cx="7772400" cy="1500187"/>
          </a:xfrm>
        </p:spPr>
        <p:txBody>
          <a:bodyPr anchor="t">
            <a:normAutofit/>
          </a:bodyPr>
          <a:lstStyle>
            <a:lvl1pPr marL="0" indent="0">
              <a:buNone/>
              <a:defRPr sz="24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B7452A-B58F-C247-8A41-860072E4D9BC}" type="datetimeFigureOut">
              <a:rPr lang="en-US" smtClean="0"/>
              <a:t>4/15/2015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6A261E-0B59-AE40-BDCA-6F92B5F2B9B0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7" name="Straight Connector 6"/>
          <p:cNvCxnSpPr/>
          <p:nvPr/>
        </p:nvCxnSpPr>
        <p:spPr>
          <a:xfrm>
            <a:off x="731520" y="4599432"/>
            <a:ext cx="784860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73352"/>
            <a:ext cx="4038600" cy="471830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73352"/>
            <a:ext cx="4038600" cy="471830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B7452A-B58F-C247-8A41-860072E4D9BC}" type="datetimeFigureOut">
              <a:rPr lang="en-US" smtClean="0"/>
              <a:t>4/15/2015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6A261E-0B59-AE40-BDCA-6F92B5F2B9B0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76400"/>
            <a:ext cx="3931920" cy="639762"/>
          </a:xfrm>
          <a:noFill/>
          <a:ln>
            <a:noFill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none"/>
        </p:style>
        <p:txBody>
          <a:bodyPr anchor="ctr">
            <a:normAutofit/>
          </a:bodyPr>
          <a:lstStyle>
            <a:lvl1pPr marL="0" indent="0" algn="ctr">
              <a:buNone/>
              <a:defRPr sz="20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438400"/>
            <a:ext cx="393192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54880" y="1676400"/>
            <a:ext cx="3931920" cy="639762"/>
          </a:xfrm>
          <a:noFill/>
          <a:ln>
            <a:noFill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none"/>
        </p:style>
        <p:txBody>
          <a:bodyPr anchor="ctr">
            <a:normAutofit/>
          </a:bodyPr>
          <a:lstStyle>
            <a:lvl1pPr marL="0" indent="0" algn="ctr">
              <a:buNone/>
              <a:defRPr lang="en-US" sz="2000" b="0" kern="1200" dirty="0" smtClean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54880" y="2438400"/>
            <a:ext cx="393192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B7452A-B58F-C247-8A41-860072E4D9BC}" type="datetimeFigureOut">
              <a:rPr lang="en-US" smtClean="0"/>
              <a:t>4/15/2015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6A261E-0B59-AE40-BDCA-6F92B5F2B9B0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11" name="Straight Connector 10"/>
          <p:cNvCxnSpPr/>
          <p:nvPr/>
        </p:nvCxnSpPr>
        <p:spPr>
          <a:xfrm rot="5400000">
            <a:off x="2217817" y="4045823"/>
            <a:ext cx="4709160" cy="794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B7452A-B58F-C247-8A41-860072E4D9BC}" type="datetimeFigureOut">
              <a:rPr lang="en-US" smtClean="0"/>
              <a:t>4/15/2015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6A261E-0B59-AE40-BDCA-6F92B5F2B9B0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B7452A-B58F-C247-8A41-860072E4D9BC}" type="datetimeFigureOut">
              <a:rPr lang="en-US" smtClean="0"/>
              <a:t>4/15/2015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6A261E-0B59-AE40-BDCA-6F92B5F2B9B0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92080"/>
            <a:ext cx="2139696" cy="1261872"/>
          </a:xfrm>
        </p:spPr>
        <p:txBody>
          <a:bodyPr anchor="b">
            <a:no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71800" y="792080"/>
            <a:ext cx="5715000" cy="557784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2130552"/>
            <a:ext cx="2139696" cy="424361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B7452A-B58F-C247-8A41-860072E4D9BC}" type="datetimeFigureOut">
              <a:rPr lang="en-US" smtClean="0"/>
              <a:t>4/15/2015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6A261E-0B59-AE40-BDCA-6F92B5F2B9B0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9" name="Straight Connector 8"/>
          <p:cNvCxnSpPr/>
          <p:nvPr/>
        </p:nvCxnSpPr>
        <p:spPr>
          <a:xfrm rot="5400000">
            <a:off x="-13116" y="3580206"/>
            <a:ext cx="557784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92480"/>
            <a:ext cx="2142680" cy="126492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858610" y="838201"/>
            <a:ext cx="5904390" cy="5500456"/>
          </a:xfrm>
          <a:solidFill>
            <a:schemeClr val="bg2"/>
          </a:solidFill>
          <a:ln w="76200">
            <a:solidFill>
              <a:srgbClr val="FFFFFF"/>
            </a:solidFill>
            <a:miter lim="800000"/>
          </a:ln>
          <a:effectLst>
            <a:outerShdw blurRad="50800" dist="12700" dir="5400000" algn="t" rotWithShape="0">
              <a:prstClr val="black">
                <a:alpha val="59000"/>
              </a:prstClr>
            </a:outerShdw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dirty="0" smtClean="0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133600"/>
            <a:ext cx="2139696" cy="424281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B7452A-B58F-C247-8A41-860072E4D9BC}" type="datetimeFigureOut">
              <a:rPr lang="en-US" smtClean="0"/>
              <a:t>4/15/2015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6A261E-0B59-AE40-BDCA-6F92B5F2B9B0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B7452A-B58F-C247-8A41-860072E4D9BC}" type="datetimeFigureOut">
              <a:rPr lang="en-US" smtClean="0"/>
              <a:t>4/15/2015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6A261E-0B59-AE40-BDCA-6F92B5F2B9B0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609600"/>
            <a:ext cx="2057400" cy="5867400"/>
          </a:xfrm>
        </p:spPr>
        <p:txBody>
          <a:bodyPr vert="eaVert" anchor="b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6019800" cy="58674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B7452A-B58F-C247-8A41-860072E4D9BC}" type="datetimeFigureOut">
              <a:rPr lang="en-US" smtClean="0"/>
              <a:t>4/15/2015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6A261E-0B59-AE40-BDCA-6F92B5F2B9B0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220786"/>
            <a:ext cx="9144000" cy="2286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533400"/>
            <a:ext cx="8229600" cy="990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876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0" y="0"/>
            <a:ext cx="9144000" cy="36576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18288"/>
            <a:ext cx="28956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FFFFF"/>
                </a:solidFill>
              </a:defRPr>
            </a:lvl1pPr>
          </a:lstStyle>
          <a:p>
            <a:fld id="{6CB7452A-B58F-C247-8A41-860072E4D9BC}" type="datetimeFigureOut">
              <a:rPr lang="en-US" smtClean="0"/>
              <a:t>4/15/2015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429000" y="18288"/>
            <a:ext cx="41148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rgbClr val="FFFFFF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20000" y="18288"/>
            <a:ext cx="10668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1">
                <a:solidFill>
                  <a:srgbClr val="FFFFFF"/>
                </a:solidFill>
              </a:defRPr>
            </a:lvl1pPr>
          </a:lstStyle>
          <a:p>
            <a:fld id="{6F6A261E-0B59-AE40-BDCA-6F92B5F2B9B0}" type="slidenum">
              <a:rPr lang="en-US" smtClean="0"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000" kern="1200" spc="-1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spcBef>
          <a:spcPct val="20000"/>
        </a:spcBef>
        <a:buClr>
          <a:schemeClr val="accent1"/>
        </a:buClr>
        <a:buSzPct val="85000"/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spcBef>
          <a:spcPct val="20000"/>
        </a:spcBef>
        <a:buClr>
          <a:schemeClr val="accent1"/>
        </a:buClr>
        <a:buSzPct val="85000"/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spcBef>
          <a:spcPct val="20000"/>
        </a:spcBef>
        <a:buClr>
          <a:schemeClr val="accent1"/>
        </a:buClr>
        <a:buSzPct val="90000"/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188720" indent="-13716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137160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6pPr>
      <a:lvl7pPr marL="155448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7pPr>
      <a:lvl8pPr marL="173736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8pPr>
      <a:lvl9pPr marL="192024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em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emf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emf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emf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emf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emf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emf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emf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emf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emf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emf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emf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emf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emf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emf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emf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emf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emf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emf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emf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PHOTOELECTRON SPECTROSCOPY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3505200"/>
            <a:ext cx="7848600" cy="2590800"/>
          </a:xfrm>
        </p:spPr>
        <p:txBody>
          <a:bodyPr>
            <a:normAutofit/>
          </a:bodyPr>
          <a:lstStyle/>
          <a:p>
            <a:r>
              <a:rPr lang="en-US" dirty="0" smtClean="0"/>
              <a:t>Using PES data and other data to understand: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dirty="0" smtClean="0"/>
              <a:t>Atomic structure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dirty="0" smtClean="0"/>
              <a:t>Electron configurations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dirty="0" smtClean="0"/>
              <a:t>Ionization energy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dirty="0" smtClean="0"/>
              <a:t>Periodic trends</a:t>
            </a:r>
          </a:p>
          <a:p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922971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What is PES?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 smtClean="0"/>
              <a:t>Photoelectron </a:t>
            </a:r>
            <a:r>
              <a:rPr lang="en-US" dirty="0" smtClean="0"/>
              <a:t>spectrophotometers use </a:t>
            </a:r>
            <a:r>
              <a:rPr lang="en-US" dirty="0" smtClean="0"/>
              <a:t>high-energy </a:t>
            </a:r>
            <a:r>
              <a:rPr lang="en-US" dirty="0"/>
              <a:t>radiation </a:t>
            </a:r>
            <a:r>
              <a:rPr lang="en-US" dirty="0" smtClean="0"/>
              <a:t>(UV or X-rays) to eject electrons from an atom</a:t>
            </a:r>
          </a:p>
          <a:p>
            <a:pPr lvl="2"/>
            <a:endParaRPr lang="en-US" dirty="0" smtClean="0"/>
          </a:p>
          <a:p>
            <a:r>
              <a:rPr lang="en-US" dirty="0"/>
              <a:t>The photoelectron spectrophotometer inputs only one type of radiation (with a specific energy</a:t>
            </a:r>
            <a:r>
              <a:rPr lang="en-US" dirty="0" smtClean="0"/>
              <a:t>)</a:t>
            </a:r>
          </a:p>
          <a:p>
            <a:pPr lvl="2"/>
            <a:endParaRPr lang="en-US" dirty="0"/>
          </a:p>
          <a:p>
            <a:r>
              <a:rPr lang="en-US" dirty="0" smtClean="0"/>
              <a:t>Because </a:t>
            </a:r>
            <a:r>
              <a:rPr lang="en-US" dirty="0"/>
              <a:t>electrons </a:t>
            </a:r>
            <a:r>
              <a:rPr lang="en-US" dirty="0" smtClean="0"/>
              <a:t>within an atom are in different energy levels, different electrons can require different amounts of energy to eject</a:t>
            </a:r>
          </a:p>
          <a:p>
            <a:pPr lvl="1"/>
            <a:r>
              <a:rPr lang="en-US" dirty="0" smtClean="0"/>
              <a:t>Electrons that are closer to the nucleus are HARDER to remove</a:t>
            </a:r>
            <a:br>
              <a:rPr lang="en-US" dirty="0" smtClean="0"/>
            </a:br>
            <a:r>
              <a:rPr lang="en-US" dirty="0" smtClean="0"/>
              <a:t>(More attraction between protons and electrons)</a:t>
            </a:r>
          </a:p>
          <a:p>
            <a:pPr lvl="1"/>
            <a:r>
              <a:rPr lang="en-US" dirty="0" smtClean="0"/>
              <a:t>Valence electrons (outer level) are the EASIEST to remove</a:t>
            </a:r>
          </a:p>
          <a:p>
            <a:pPr lvl="2"/>
            <a:endParaRPr lang="en-US" dirty="0" smtClean="0"/>
          </a:p>
          <a:p>
            <a:r>
              <a:rPr lang="en-US" dirty="0" smtClean="0"/>
              <a:t>The photoelectron </a:t>
            </a:r>
            <a:r>
              <a:rPr lang="en-US" dirty="0"/>
              <a:t>spectrophotometer </a:t>
            </a:r>
            <a:r>
              <a:rPr lang="en-US" dirty="0" smtClean="0"/>
              <a:t>removes electrons from multiple atoms, so electrons from all levels will be observed (&amp; graphed)</a:t>
            </a: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1952656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What is measured?</a:t>
            </a:r>
            <a:endParaRPr lang="en-US" b="1" dirty="0"/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The “input” energy removes the electron from the atom</a:t>
            </a:r>
          </a:p>
          <a:p>
            <a:r>
              <a:rPr lang="en-US" dirty="0" smtClean="0"/>
              <a:t>Any “leftover” energy determines how fast the electrons is moving when it leaves the atom</a:t>
            </a:r>
          </a:p>
          <a:p>
            <a:endParaRPr lang="en-US" dirty="0"/>
          </a:p>
          <a:p>
            <a:endParaRPr lang="en-US" dirty="0" smtClean="0"/>
          </a:p>
          <a:p>
            <a:endParaRPr lang="en-US" dirty="0" smtClean="0"/>
          </a:p>
          <a:p>
            <a:r>
              <a:rPr lang="en-US" dirty="0" smtClean="0"/>
              <a:t>If only a small amount of energy is needed to remove an electron, a lot of energy is “leftover”</a:t>
            </a:r>
          </a:p>
          <a:p>
            <a:pPr lvl="2"/>
            <a:r>
              <a:rPr lang="en-US" dirty="0" smtClean="0"/>
              <a:t>These electrons will be moving fast</a:t>
            </a:r>
          </a:p>
          <a:p>
            <a:r>
              <a:rPr lang="en-US" dirty="0"/>
              <a:t>If </a:t>
            </a:r>
            <a:r>
              <a:rPr lang="en-US" dirty="0" smtClean="0"/>
              <a:t>a lot of amount </a:t>
            </a:r>
            <a:r>
              <a:rPr lang="en-US" dirty="0"/>
              <a:t>of energy is needed to remove an electron, </a:t>
            </a:r>
            <a:r>
              <a:rPr lang="en-US" dirty="0" smtClean="0"/>
              <a:t>not much energy </a:t>
            </a:r>
            <a:r>
              <a:rPr lang="en-US" dirty="0"/>
              <a:t>is “leftover”</a:t>
            </a:r>
          </a:p>
          <a:p>
            <a:pPr lvl="2"/>
            <a:r>
              <a:rPr lang="en-US" dirty="0"/>
              <a:t>These electrons will be moving </a:t>
            </a:r>
            <a:r>
              <a:rPr lang="en-US" dirty="0" smtClean="0"/>
              <a:t>slow</a:t>
            </a:r>
            <a:endParaRPr lang="en-US" dirty="0"/>
          </a:p>
          <a:p>
            <a:pPr lvl="2"/>
            <a:endParaRPr lang="en-US" dirty="0" smtClean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8221" y="2819400"/>
            <a:ext cx="6724650" cy="1219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3026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Reading PES Graphs</a:t>
            </a:r>
            <a:endParaRPr lang="en-US" b="1" dirty="0"/>
          </a:p>
        </p:txBody>
      </p:sp>
      <p:sp>
        <p:nvSpPr>
          <p:cNvPr id="7" name="Rectangle 6"/>
          <p:cNvSpPr/>
          <p:nvPr/>
        </p:nvSpPr>
        <p:spPr>
          <a:xfrm>
            <a:off x="544945" y="2179781"/>
            <a:ext cx="498764" cy="3066473"/>
          </a:xfrm>
          <a:prstGeom prst="rect">
            <a:avLst/>
          </a:prstGeom>
          <a:solidFill>
            <a:schemeClr val="bg1"/>
          </a:solidFill>
          <a:ln w="762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3237345" y="5594926"/>
            <a:ext cx="3329710" cy="242456"/>
          </a:xfrm>
          <a:prstGeom prst="rect">
            <a:avLst/>
          </a:prstGeom>
          <a:solidFill>
            <a:schemeClr val="bg1"/>
          </a:solidFill>
          <a:ln w="762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cxnSp>
        <p:nvCxnSpPr>
          <p:cNvPr id="13" name="Straight Connector 12"/>
          <p:cNvCxnSpPr/>
          <p:nvPr/>
        </p:nvCxnSpPr>
        <p:spPr>
          <a:xfrm flipV="1">
            <a:off x="457200" y="6077527"/>
            <a:ext cx="8229600" cy="9237"/>
          </a:xfrm>
          <a:prstGeom prst="line">
            <a:avLst/>
          </a:prstGeom>
          <a:ln w="762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Content Placeholder 18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4178" y="1529773"/>
            <a:ext cx="8675644" cy="49472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1359568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Reading PES Graphs</a:t>
            </a:r>
            <a:endParaRPr lang="en-US" b="1" dirty="0"/>
          </a:p>
        </p:txBody>
      </p:sp>
      <p:sp>
        <p:nvSpPr>
          <p:cNvPr id="7" name="Rectangle 6"/>
          <p:cNvSpPr/>
          <p:nvPr/>
        </p:nvSpPr>
        <p:spPr>
          <a:xfrm>
            <a:off x="544945" y="2179781"/>
            <a:ext cx="498764" cy="3066473"/>
          </a:xfrm>
          <a:prstGeom prst="rect">
            <a:avLst/>
          </a:prstGeom>
          <a:solidFill>
            <a:schemeClr val="bg1"/>
          </a:solidFill>
          <a:ln w="762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3237345" y="5594926"/>
            <a:ext cx="3329710" cy="242456"/>
          </a:xfrm>
          <a:prstGeom prst="rect">
            <a:avLst/>
          </a:prstGeom>
          <a:solidFill>
            <a:schemeClr val="bg1"/>
          </a:solidFill>
          <a:ln w="762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cxnSp>
        <p:nvCxnSpPr>
          <p:cNvPr id="13" name="Straight Connector 12"/>
          <p:cNvCxnSpPr/>
          <p:nvPr/>
        </p:nvCxnSpPr>
        <p:spPr>
          <a:xfrm flipV="1">
            <a:off x="457200" y="6077527"/>
            <a:ext cx="8229600" cy="9237"/>
          </a:xfrm>
          <a:prstGeom prst="line">
            <a:avLst/>
          </a:prstGeom>
          <a:ln w="762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>
          <a:xfrm flipV="1">
            <a:off x="457200" y="1791977"/>
            <a:ext cx="0" cy="4304025"/>
          </a:xfrm>
          <a:prstGeom prst="line">
            <a:avLst/>
          </a:prstGeom>
          <a:ln w="762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/>
          <p:cNvCxnSpPr/>
          <p:nvPr/>
        </p:nvCxnSpPr>
        <p:spPr>
          <a:xfrm flipV="1">
            <a:off x="544945" y="2004290"/>
            <a:ext cx="8229600" cy="9237"/>
          </a:xfrm>
          <a:prstGeom prst="line">
            <a:avLst/>
          </a:prstGeom>
          <a:ln w="762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/>
          <p:cNvCxnSpPr/>
          <p:nvPr/>
        </p:nvCxnSpPr>
        <p:spPr>
          <a:xfrm flipV="1">
            <a:off x="8686800" y="2082800"/>
            <a:ext cx="0" cy="4304025"/>
          </a:xfrm>
          <a:prstGeom prst="line">
            <a:avLst/>
          </a:prstGeom>
          <a:ln w="762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09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848" y="1634836"/>
            <a:ext cx="8948304" cy="47519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0910077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Sample Graphs</a:t>
            </a:r>
            <a:endParaRPr lang="en-US" b="1" dirty="0"/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7278" y="1337611"/>
            <a:ext cx="4914900" cy="2105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39650" y="4921683"/>
            <a:ext cx="5676963" cy="18046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3015" y="1337611"/>
            <a:ext cx="3685161" cy="19438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20670" y="3442636"/>
            <a:ext cx="5114925" cy="1419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5078931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1</a:t>
            </a:r>
            <a:endParaRPr lang="en-US" dirty="0"/>
          </a:p>
        </p:txBody>
      </p:sp>
      <p:pic>
        <p:nvPicPr>
          <p:cNvPr id="4" name="Content Placeholder 3"/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9123" b="-9123"/>
          <a:stretch>
            <a:fillRect/>
          </a:stretch>
        </p:blipFill>
        <p:spPr bwMode="auto">
          <a:prstGeom prst="rect">
            <a:avLst/>
          </a:prstGeom>
          <a:noFill/>
          <a:ln>
            <a:noFill/>
          </a:ln>
          <a:extLst>
            <a:ext uri="{FAA26D3D-D897-4be2-8F04-BA451C77F1D7}">
              <ma14:placeholderFlag xmlns:ma14="http://schemas.microsoft.com/office/mac/drawingml/2011/main" xmlns=""/>
            </a:ext>
          </a:extLst>
        </p:spPr>
      </p:pic>
    </p:spTree>
    <p:extLst>
      <p:ext uri="{BB962C8B-B14F-4D97-AF65-F5344CB8AC3E}">
        <p14:creationId xmlns:p14="http://schemas.microsoft.com/office/powerpoint/2010/main" val="42380912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2</a:t>
            </a:r>
          </a:p>
        </p:txBody>
      </p:sp>
      <p:pic>
        <p:nvPicPr>
          <p:cNvPr id="4" name="Content Placeholder 3"/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9123" b="-9123"/>
          <a:stretch>
            <a:fillRect/>
          </a:stretch>
        </p:blipFill>
        <p:spPr bwMode="auto">
          <a:prstGeom prst="rect">
            <a:avLst/>
          </a:prstGeom>
          <a:noFill/>
          <a:ln>
            <a:noFill/>
          </a:ln>
          <a:extLst>
            <a:ext uri="{FAA26D3D-D897-4be2-8F04-BA451C77F1D7}">
              <ma14:placeholderFlag xmlns:ma14="http://schemas.microsoft.com/office/mac/drawingml/2011/main" xmlns=""/>
            </a:ext>
          </a:extLst>
        </p:spPr>
      </p:pic>
    </p:spTree>
    <p:extLst>
      <p:ext uri="{BB962C8B-B14F-4D97-AF65-F5344CB8AC3E}">
        <p14:creationId xmlns:p14="http://schemas.microsoft.com/office/powerpoint/2010/main" val="38410854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3</a:t>
            </a:r>
            <a:endParaRPr lang="en-US" dirty="0"/>
          </a:p>
        </p:txBody>
      </p:sp>
      <p:pic>
        <p:nvPicPr>
          <p:cNvPr id="4" name="Content Placeholder 3"/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9123" b="-9123"/>
          <a:stretch>
            <a:fillRect/>
          </a:stretch>
        </p:blipFill>
        <p:spPr bwMode="auto">
          <a:prstGeom prst="rect">
            <a:avLst/>
          </a:prstGeom>
          <a:noFill/>
          <a:ln>
            <a:noFill/>
          </a:ln>
          <a:extLst>
            <a:ext uri="{FAA26D3D-D897-4be2-8F04-BA451C77F1D7}">
              <ma14:placeholderFlag xmlns:ma14="http://schemas.microsoft.com/office/mac/drawingml/2011/main" xmlns=""/>
            </a:ext>
          </a:extLst>
        </p:spPr>
      </p:pic>
    </p:spTree>
    <p:extLst>
      <p:ext uri="{BB962C8B-B14F-4D97-AF65-F5344CB8AC3E}">
        <p14:creationId xmlns:p14="http://schemas.microsoft.com/office/powerpoint/2010/main" val="4276416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4</a:t>
            </a:r>
            <a:endParaRPr lang="en-US" dirty="0"/>
          </a:p>
        </p:txBody>
      </p:sp>
      <p:pic>
        <p:nvPicPr>
          <p:cNvPr id="4" name="Content Placeholder 3"/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9123" b="-9123"/>
          <a:stretch>
            <a:fillRect/>
          </a:stretch>
        </p:blipFill>
        <p:spPr bwMode="auto">
          <a:prstGeom prst="rect">
            <a:avLst/>
          </a:prstGeom>
          <a:noFill/>
          <a:ln>
            <a:noFill/>
          </a:ln>
          <a:extLst>
            <a:ext uri="{FAA26D3D-D897-4be2-8F04-BA451C77F1D7}">
              <ma14:placeholderFlag xmlns:ma14="http://schemas.microsoft.com/office/mac/drawingml/2011/main" xmlns=""/>
            </a:ext>
          </a:extLst>
        </p:spPr>
      </p:pic>
    </p:spTree>
    <p:extLst>
      <p:ext uri="{BB962C8B-B14F-4D97-AF65-F5344CB8AC3E}">
        <p14:creationId xmlns:p14="http://schemas.microsoft.com/office/powerpoint/2010/main" val="33149411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5</a:t>
            </a:r>
            <a:endParaRPr lang="en-US" dirty="0"/>
          </a:p>
        </p:txBody>
      </p:sp>
      <p:pic>
        <p:nvPicPr>
          <p:cNvPr id="4" name="Content Placeholder 3"/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9123" b="-9123"/>
          <a:stretch>
            <a:fillRect/>
          </a:stretch>
        </p:blipFill>
        <p:spPr bwMode="auto">
          <a:prstGeom prst="rect">
            <a:avLst/>
          </a:prstGeom>
          <a:noFill/>
          <a:ln>
            <a:noFill/>
          </a:ln>
          <a:extLst>
            <a:ext uri="{FAA26D3D-D897-4be2-8F04-BA451C77F1D7}">
              <ma14:placeholderFlag xmlns:ma14="http://schemas.microsoft.com/office/mac/drawingml/2011/main" xmlns=""/>
            </a:ext>
          </a:extLst>
        </p:spPr>
      </p:pic>
    </p:spTree>
    <p:extLst>
      <p:ext uri="{BB962C8B-B14F-4D97-AF65-F5344CB8AC3E}">
        <p14:creationId xmlns:p14="http://schemas.microsoft.com/office/powerpoint/2010/main" val="7951730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6</a:t>
            </a:r>
            <a:endParaRPr lang="en-US" dirty="0"/>
          </a:p>
        </p:txBody>
      </p:sp>
      <p:pic>
        <p:nvPicPr>
          <p:cNvPr id="4" name="Content Placeholder 3"/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9123" b="-9123"/>
          <a:stretch>
            <a:fillRect/>
          </a:stretch>
        </p:blipFill>
        <p:spPr bwMode="auto">
          <a:prstGeom prst="rect">
            <a:avLst/>
          </a:prstGeom>
          <a:noFill/>
          <a:ln>
            <a:noFill/>
          </a:ln>
          <a:extLst>
            <a:ext uri="{FAA26D3D-D897-4be2-8F04-BA451C77F1D7}">
              <ma14:placeholderFlag xmlns:ma14="http://schemas.microsoft.com/office/mac/drawingml/2011/main" xmlns=""/>
            </a:ext>
          </a:extLst>
        </p:spPr>
      </p:pic>
    </p:spTree>
    <p:extLst>
      <p:ext uri="{BB962C8B-B14F-4D97-AF65-F5344CB8AC3E}">
        <p14:creationId xmlns:p14="http://schemas.microsoft.com/office/powerpoint/2010/main" val="14655078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7</a:t>
            </a:r>
            <a:endParaRPr lang="en-US" dirty="0"/>
          </a:p>
        </p:txBody>
      </p:sp>
      <p:pic>
        <p:nvPicPr>
          <p:cNvPr id="4" name="Content Placeholder 3"/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9123" b="-9123"/>
          <a:stretch>
            <a:fillRect/>
          </a:stretch>
        </p:blipFill>
        <p:spPr bwMode="auto">
          <a:prstGeom prst="rect">
            <a:avLst/>
          </a:prstGeom>
          <a:noFill/>
          <a:ln>
            <a:noFill/>
          </a:ln>
          <a:extLst>
            <a:ext uri="{FAA26D3D-D897-4be2-8F04-BA451C77F1D7}">
              <ma14:placeholderFlag xmlns:ma14="http://schemas.microsoft.com/office/mac/drawingml/2011/main" xmlns=""/>
            </a:ext>
          </a:extLst>
        </p:spPr>
      </p:pic>
    </p:spTree>
    <p:extLst>
      <p:ext uri="{BB962C8B-B14F-4D97-AF65-F5344CB8AC3E}">
        <p14:creationId xmlns:p14="http://schemas.microsoft.com/office/powerpoint/2010/main" val="31519389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8</a:t>
            </a:r>
            <a:endParaRPr lang="en-US" dirty="0"/>
          </a:p>
        </p:txBody>
      </p:sp>
      <p:pic>
        <p:nvPicPr>
          <p:cNvPr id="4" name="Content Placeholder 3"/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9123" b="-9123"/>
          <a:stretch>
            <a:fillRect/>
          </a:stretch>
        </p:blipFill>
        <p:spPr bwMode="auto">
          <a:prstGeom prst="rect">
            <a:avLst/>
          </a:prstGeom>
          <a:noFill/>
          <a:ln>
            <a:noFill/>
          </a:ln>
          <a:extLst>
            <a:ext uri="{FAA26D3D-D897-4be2-8F04-BA451C77F1D7}">
              <ma14:placeholderFlag xmlns:ma14="http://schemas.microsoft.com/office/mac/drawingml/2011/main" xmlns=""/>
            </a:ext>
          </a:extLst>
        </p:spPr>
      </p:pic>
    </p:spTree>
    <p:extLst>
      <p:ext uri="{BB962C8B-B14F-4D97-AF65-F5344CB8AC3E}">
        <p14:creationId xmlns:p14="http://schemas.microsoft.com/office/powerpoint/2010/main" val="16101224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9</a:t>
            </a:r>
            <a:endParaRPr lang="en-US" dirty="0"/>
          </a:p>
        </p:txBody>
      </p:sp>
      <p:pic>
        <p:nvPicPr>
          <p:cNvPr id="4" name="Content Placeholder 3"/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9123" b="-9123"/>
          <a:stretch>
            <a:fillRect/>
          </a:stretch>
        </p:blipFill>
        <p:spPr bwMode="auto">
          <a:prstGeom prst="rect">
            <a:avLst/>
          </a:prstGeom>
          <a:noFill/>
          <a:ln>
            <a:noFill/>
          </a:ln>
          <a:extLst>
            <a:ext uri="{FAA26D3D-D897-4be2-8F04-BA451C77F1D7}">
              <ma14:placeholderFlag xmlns:ma14="http://schemas.microsoft.com/office/mac/drawingml/2011/main" xmlns=""/>
            </a:ext>
          </a:extLst>
        </p:spPr>
      </p:pic>
    </p:spTree>
    <p:extLst>
      <p:ext uri="{BB962C8B-B14F-4D97-AF65-F5344CB8AC3E}">
        <p14:creationId xmlns:p14="http://schemas.microsoft.com/office/powerpoint/2010/main" val="24236364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10</a:t>
            </a:r>
            <a:endParaRPr lang="en-US" dirty="0"/>
          </a:p>
        </p:txBody>
      </p:sp>
      <p:pic>
        <p:nvPicPr>
          <p:cNvPr id="4" name="Content Placeholder 3"/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9123" b="-9123"/>
          <a:stretch>
            <a:fillRect/>
          </a:stretch>
        </p:blipFill>
        <p:spPr bwMode="auto">
          <a:prstGeom prst="rect">
            <a:avLst/>
          </a:prstGeom>
          <a:noFill/>
          <a:ln>
            <a:noFill/>
          </a:ln>
          <a:extLst>
            <a:ext uri="{FAA26D3D-D897-4be2-8F04-BA451C77F1D7}">
              <ma14:placeholderFlag xmlns:ma14="http://schemas.microsoft.com/office/mac/drawingml/2011/main" xmlns=""/>
            </a:ext>
          </a:extLst>
        </p:spPr>
      </p:pic>
    </p:spTree>
    <p:extLst>
      <p:ext uri="{BB962C8B-B14F-4D97-AF65-F5344CB8AC3E}">
        <p14:creationId xmlns:p14="http://schemas.microsoft.com/office/powerpoint/2010/main" val="20044415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11</a:t>
            </a:r>
            <a:endParaRPr lang="en-US" dirty="0"/>
          </a:p>
        </p:txBody>
      </p:sp>
      <p:pic>
        <p:nvPicPr>
          <p:cNvPr id="4" name="Content Placeholder 3"/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9123" b="-9123"/>
          <a:stretch>
            <a:fillRect/>
          </a:stretch>
        </p:blipFill>
        <p:spPr bwMode="auto">
          <a:prstGeom prst="rect">
            <a:avLst/>
          </a:prstGeom>
          <a:noFill/>
          <a:ln>
            <a:noFill/>
          </a:ln>
          <a:extLst>
            <a:ext uri="{FAA26D3D-D897-4be2-8F04-BA451C77F1D7}">
              <ma14:placeholderFlag xmlns:ma14="http://schemas.microsoft.com/office/mac/drawingml/2011/main" xmlns=""/>
            </a:ext>
          </a:extLst>
        </p:spPr>
      </p:pic>
    </p:spTree>
    <p:extLst>
      <p:ext uri="{BB962C8B-B14F-4D97-AF65-F5344CB8AC3E}">
        <p14:creationId xmlns:p14="http://schemas.microsoft.com/office/powerpoint/2010/main" val="18642658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12</a:t>
            </a:r>
            <a:endParaRPr lang="en-US" dirty="0"/>
          </a:p>
        </p:txBody>
      </p:sp>
      <p:pic>
        <p:nvPicPr>
          <p:cNvPr id="4" name="Content Placeholder 3"/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9123" b="-9123"/>
          <a:stretch>
            <a:fillRect/>
          </a:stretch>
        </p:blipFill>
        <p:spPr bwMode="auto">
          <a:prstGeom prst="rect">
            <a:avLst/>
          </a:prstGeom>
          <a:noFill/>
          <a:ln>
            <a:noFill/>
          </a:ln>
          <a:extLst>
            <a:ext uri="{FAA26D3D-D897-4be2-8F04-BA451C77F1D7}">
              <ma14:placeholderFlag xmlns:ma14="http://schemas.microsoft.com/office/mac/drawingml/2011/main" xmlns=""/>
            </a:ext>
          </a:extLst>
        </p:spPr>
      </p:pic>
    </p:spTree>
    <p:extLst>
      <p:ext uri="{BB962C8B-B14F-4D97-AF65-F5344CB8AC3E}">
        <p14:creationId xmlns:p14="http://schemas.microsoft.com/office/powerpoint/2010/main" val="6373733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13</a:t>
            </a:r>
            <a:endParaRPr lang="en-US" dirty="0"/>
          </a:p>
        </p:txBody>
      </p:sp>
      <p:pic>
        <p:nvPicPr>
          <p:cNvPr id="4" name="Content Placeholder 3"/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9123" b="-9123"/>
          <a:stretch>
            <a:fillRect/>
          </a:stretch>
        </p:blipFill>
        <p:spPr bwMode="auto">
          <a:prstGeom prst="rect">
            <a:avLst/>
          </a:prstGeom>
          <a:noFill/>
          <a:ln>
            <a:noFill/>
          </a:ln>
          <a:extLst>
            <a:ext uri="{FAA26D3D-D897-4be2-8F04-BA451C77F1D7}">
              <ma14:placeholderFlag xmlns:ma14="http://schemas.microsoft.com/office/mac/drawingml/2011/main" xmlns=""/>
            </a:ext>
          </a:extLst>
        </p:spPr>
      </p:pic>
    </p:spTree>
    <p:extLst>
      <p:ext uri="{BB962C8B-B14F-4D97-AF65-F5344CB8AC3E}">
        <p14:creationId xmlns:p14="http://schemas.microsoft.com/office/powerpoint/2010/main" val="17064615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14</a:t>
            </a:r>
            <a:endParaRPr lang="en-US" dirty="0"/>
          </a:p>
        </p:txBody>
      </p:sp>
      <p:pic>
        <p:nvPicPr>
          <p:cNvPr id="4" name="Content Placeholder 3"/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9123" b="-9123"/>
          <a:stretch>
            <a:fillRect/>
          </a:stretch>
        </p:blipFill>
        <p:spPr bwMode="auto">
          <a:prstGeom prst="rect">
            <a:avLst/>
          </a:prstGeom>
          <a:noFill/>
          <a:ln>
            <a:noFill/>
          </a:ln>
          <a:extLst>
            <a:ext uri="{FAA26D3D-D897-4be2-8F04-BA451C77F1D7}">
              <ma14:placeholderFlag xmlns:ma14="http://schemas.microsoft.com/office/mac/drawingml/2011/main" xmlns=""/>
            </a:ext>
          </a:extLst>
        </p:spPr>
      </p:pic>
    </p:spTree>
    <p:extLst>
      <p:ext uri="{BB962C8B-B14F-4D97-AF65-F5344CB8AC3E}">
        <p14:creationId xmlns:p14="http://schemas.microsoft.com/office/powerpoint/2010/main" val="9870547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15</a:t>
            </a:r>
            <a:endParaRPr lang="en-US" dirty="0"/>
          </a:p>
        </p:txBody>
      </p:sp>
      <p:pic>
        <p:nvPicPr>
          <p:cNvPr id="4" name="Content Placeholder 3"/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9123" b="-9123"/>
          <a:stretch>
            <a:fillRect/>
          </a:stretch>
        </p:blipFill>
        <p:spPr bwMode="auto">
          <a:prstGeom prst="rect">
            <a:avLst/>
          </a:prstGeom>
          <a:noFill/>
          <a:ln>
            <a:noFill/>
          </a:ln>
          <a:extLst>
            <a:ext uri="{FAA26D3D-D897-4be2-8F04-BA451C77F1D7}">
              <ma14:placeholderFlag xmlns:ma14="http://schemas.microsoft.com/office/mac/drawingml/2011/main" xmlns=""/>
            </a:ext>
          </a:extLst>
        </p:spPr>
      </p:pic>
    </p:spTree>
    <p:extLst>
      <p:ext uri="{BB962C8B-B14F-4D97-AF65-F5344CB8AC3E}">
        <p14:creationId xmlns:p14="http://schemas.microsoft.com/office/powerpoint/2010/main" val="8262393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16</a:t>
            </a:r>
            <a:endParaRPr lang="en-US" dirty="0"/>
          </a:p>
        </p:txBody>
      </p:sp>
      <p:pic>
        <p:nvPicPr>
          <p:cNvPr id="4" name="Content Placeholder 3"/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9123" b="-9123"/>
          <a:stretch>
            <a:fillRect/>
          </a:stretch>
        </p:blipFill>
        <p:spPr bwMode="auto">
          <a:prstGeom prst="rect">
            <a:avLst/>
          </a:prstGeom>
          <a:noFill/>
          <a:ln>
            <a:noFill/>
          </a:ln>
          <a:extLst>
            <a:ext uri="{FAA26D3D-D897-4be2-8F04-BA451C77F1D7}">
              <ma14:placeholderFlag xmlns:ma14="http://schemas.microsoft.com/office/mac/drawingml/2011/main" xmlns=""/>
            </a:ext>
          </a:extLst>
        </p:spPr>
      </p:pic>
    </p:spTree>
    <p:extLst>
      <p:ext uri="{BB962C8B-B14F-4D97-AF65-F5344CB8AC3E}">
        <p14:creationId xmlns:p14="http://schemas.microsoft.com/office/powerpoint/2010/main" val="23574517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17</a:t>
            </a:r>
            <a:endParaRPr lang="en-US" dirty="0"/>
          </a:p>
        </p:txBody>
      </p:sp>
      <p:pic>
        <p:nvPicPr>
          <p:cNvPr id="4" name="Content Placeholder 3"/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9123" b="-9123"/>
          <a:stretch>
            <a:fillRect/>
          </a:stretch>
        </p:blipFill>
        <p:spPr bwMode="auto">
          <a:prstGeom prst="rect">
            <a:avLst/>
          </a:prstGeom>
          <a:noFill/>
          <a:ln>
            <a:noFill/>
          </a:ln>
          <a:extLst>
            <a:ext uri="{FAA26D3D-D897-4be2-8F04-BA451C77F1D7}">
              <ma14:placeholderFlag xmlns:ma14="http://schemas.microsoft.com/office/mac/drawingml/2011/main" xmlns=""/>
            </a:ext>
          </a:extLst>
        </p:spPr>
      </p:pic>
    </p:spTree>
    <p:extLst>
      <p:ext uri="{BB962C8B-B14F-4D97-AF65-F5344CB8AC3E}">
        <p14:creationId xmlns:p14="http://schemas.microsoft.com/office/powerpoint/2010/main" val="40969730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18</a:t>
            </a:r>
            <a:endParaRPr lang="en-US" dirty="0"/>
          </a:p>
        </p:txBody>
      </p:sp>
      <p:pic>
        <p:nvPicPr>
          <p:cNvPr id="4" name="Content Placeholder 3"/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9123" b="-9123"/>
          <a:stretch>
            <a:fillRect/>
          </a:stretch>
        </p:blipFill>
        <p:spPr bwMode="auto">
          <a:prstGeom prst="rect">
            <a:avLst/>
          </a:prstGeom>
          <a:noFill/>
          <a:ln>
            <a:noFill/>
          </a:ln>
          <a:extLst>
            <a:ext uri="{FAA26D3D-D897-4be2-8F04-BA451C77F1D7}">
              <ma14:placeholderFlag xmlns:ma14="http://schemas.microsoft.com/office/mac/drawingml/2011/main" xmlns=""/>
            </a:ext>
          </a:extLst>
        </p:spPr>
      </p:pic>
    </p:spTree>
    <p:extLst>
      <p:ext uri="{BB962C8B-B14F-4D97-AF65-F5344CB8AC3E}">
        <p14:creationId xmlns:p14="http://schemas.microsoft.com/office/powerpoint/2010/main" val="14077617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19</a:t>
            </a:r>
            <a:endParaRPr lang="en-US" dirty="0"/>
          </a:p>
        </p:txBody>
      </p:sp>
      <p:pic>
        <p:nvPicPr>
          <p:cNvPr id="4" name="Content Placeholder 3"/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9123" b="-9123"/>
          <a:stretch>
            <a:fillRect/>
          </a:stretch>
        </p:blipFill>
        <p:spPr bwMode="auto">
          <a:prstGeom prst="rect">
            <a:avLst/>
          </a:prstGeom>
          <a:noFill/>
          <a:ln>
            <a:noFill/>
          </a:ln>
          <a:extLst>
            <a:ext uri="{FAA26D3D-D897-4be2-8F04-BA451C77F1D7}">
              <ma14:placeholderFlag xmlns:ma14="http://schemas.microsoft.com/office/mac/drawingml/2011/main" xmlns=""/>
            </a:ext>
          </a:extLst>
        </p:spPr>
      </p:pic>
    </p:spTree>
    <p:extLst>
      <p:ext uri="{BB962C8B-B14F-4D97-AF65-F5344CB8AC3E}">
        <p14:creationId xmlns:p14="http://schemas.microsoft.com/office/powerpoint/2010/main" val="11888008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20</a:t>
            </a:r>
            <a:endParaRPr lang="en-US" dirty="0"/>
          </a:p>
        </p:txBody>
      </p:sp>
      <p:pic>
        <p:nvPicPr>
          <p:cNvPr id="4" name="Content Placeholder 3"/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9123" b="-9123"/>
          <a:stretch>
            <a:fillRect/>
          </a:stretch>
        </p:blipFill>
        <p:spPr bwMode="auto">
          <a:prstGeom prst="rect">
            <a:avLst/>
          </a:prstGeom>
          <a:noFill/>
          <a:ln>
            <a:noFill/>
          </a:ln>
          <a:extLst>
            <a:ext uri="{FAA26D3D-D897-4be2-8F04-BA451C77F1D7}">
              <ma14:placeholderFlag xmlns:ma14="http://schemas.microsoft.com/office/mac/drawingml/2011/main" xmlns=""/>
            </a:ext>
          </a:extLst>
        </p:spPr>
      </p:pic>
    </p:spTree>
    <p:extLst>
      <p:ext uri="{BB962C8B-B14F-4D97-AF65-F5344CB8AC3E}">
        <p14:creationId xmlns:p14="http://schemas.microsoft.com/office/powerpoint/2010/main" val="22297491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21</a:t>
            </a:r>
            <a:endParaRPr lang="en-US" dirty="0"/>
          </a:p>
        </p:txBody>
      </p:sp>
      <p:pic>
        <p:nvPicPr>
          <p:cNvPr id="4" name="Content Placeholder 3"/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9123" b="-9123"/>
          <a:stretch>
            <a:fillRect/>
          </a:stretch>
        </p:blipFill>
        <p:spPr bwMode="auto">
          <a:prstGeom prst="rect">
            <a:avLst/>
          </a:prstGeom>
          <a:noFill/>
          <a:ln>
            <a:noFill/>
          </a:ln>
          <a:extLst>
            <a:ext uri="{FAA26D3D-D897-4be2-8F04-BA451C77F1D7}">
              <ma14:placeholderFlag xmlns:ma14="http://schemas.microsoft.com/office/mac/drawingml/2011/main" xmlns=""/>
            </a:ext>
          </a:extLst>
        </p:spPr>
      </p:pic>
    </p:spTree>
    <p:extLst>
      <p:ext uri="{BB962C8B-B14F-4D97-AF65-F5344CB8AC3E}">
        <p14:creationId xmlns:p14="http://schemas.microsoft.com/office/powerpoint/2010/main" val="35842340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Which element?</a:t>
            </a:r>
            <a:endParaRPr lang="en-US" b="1" dirty="0"/>
          </a:p>
        </p:txBody>
      </p:sp>
      <p:sp>
        <p:nvSpPr>
          <p:cNvPr id="6" name="Rectangle 5"/>
          <p:cNvSpPr/>
          <p:nvPr/>
        </p:nvSpPr>
        <p:spPr>
          <a:xfrm>
            <a:off x="4022436" y="2078183"/>
            <a:ext cx="965199" cy="34174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614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1853439"/>
            <a:ext cx="8229600" cy="43703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37011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/>
              <a:t>Which element?</a:t>
            </a:r>
          </a:p>
        </p:txBody>
      </p:sp>
      <p:sp>
        <p:nvSpPr>
          <p:cNvPr id="3" name="Rectangle 2"/>
          <p:cNvSpPr/>
          <p:nvPr/>
        </p:nvSpPr>
        <p:spPr>
          <a:xfrm>
            <a:off x="5227782" y="2115127"/>
            <a:ext cx="1385454" cy="28632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691" y="1683328"/>
            <a:ext cx="8894763" cy="4724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363319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Real Spectra</a:t>
            </a:r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5016" y="1805709"/>
            <a:ext cx="8752241" cy="44011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6969894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larity">
  <a:themeElements>
    <a:clrScheme name="Clarity">
      <a:dk1>
        <a:srgbClr val="292934"/>
      </a:dk1>
      <a:lt1>
        <a:srgbClr val="FFFFFF"/>
      </a:lt1>
      <a:dk2>
        <a:srgbClr val="D2533C"/>
      </a:dk2>
      <a:lt2>
        <a:srgbClr val="F3F2DC"/>
      </a:lt2>
      <a:accent1>
        <a:srgbClr val="93A299"/>
      </a:accent1>
      <a:accent2>
        <a:srgbClr val="AD8F67"/>
      </a:accent2>
      <a:accent3>
        <a:srgbClr val="726056"/>
      </a:accent3>
      <a:accent4>
        <a:srgbClr val="4C5A6A"/>
      </a:accent4>
      <a:accent5>
        <a:srgbClr val="808DA0"/>
      </a:accent5>
      <a:accent6>
        <a:srgbClr val="79463D"/>
      </a:accent6>
      <a:hlink>
        <a:srgbClr val="0000FF"/>
      </a:hlink>
      <a:folHlink>
        <a:srgbClr val="800080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돋움"/>
        <a:font script="Hans" typeface="华文新魏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돋움"/>
        <a:font script="Hans" typeface="华文新魏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Clarity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hade val="86000"/>
                <a:satMod val="140000"/>
              </a:schemeClr>
            </a:gs>
            <a:gs pos="45000">
              <a:schemeClr val="phClr">
                <a:tint val="48000"/>
                <a:satMod val="150000"/>
              </a:schemeClr>
            </a:gs>
            <a:gs pos="100000">
              <a:schemeClr val="phClr">
                <a:tint val="28000"/>
                <a:satMod val="16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70000"/>
                <a:satMod val="150000"/>
              </a:schemeClr>
            </a:gs>
            <a:gs pos="34000">
              <a:schemeClr val="phClr">
                <a:shade val="70000"/>
                <a:satMod val="140000"/>
              </a:schemeClr>
            </a:gs>
            <a:gs pos="70000">
              <a:schemeClr val="phClr">
                <a:tint val="100000"/>
                <a:shade val="90000"/>
                <a:satMod val="140000"/>
              </a:schemeClr>
            </a:gs>
            <a:gs pos="100000">
              <a:schemeClr val="phClr">
                <a:tint val="100000"/>
                <a:shade val="100000"/>
                <a:satMod val="1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6425" cap="flat" cmpd="sng" algn="ctr">
          <a:solidFill>
            <a:schemeClr val="phClr"/>
          </a:solidFill>
          <a:prstDash val="solid"/>
        </a:ln>
        <a:ln w="444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5100000"/>
            </a:lightRig>
          </a:scene3d>
          <a:sp3d contourW="6350">
            <a:bevelT w="29210" h="12700"/>
            <a:contourClr>
              <a:schemeClr val="phClr">
                <a:shade val="3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5000"/>
                <a:satMod val="180000"/>
              </a:schemeClr>
            </a:gs>
            <a:gs pos="40000">
              <a:schemeClr val="phClr">
                <a:tint val="95000"/>
                <a:shade val="85000"/>
                <a:satMod val="150000"/>
              </a:schemeClr>
            </a:gs>
            <a:gs pos="100000">
              <a:schemeClr val="phClr">
                <a:shade val="45000"/>
                <a:satMod val="200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55000"/>
              </a:schemeClr>
              <a:schemeClr val="phClr">
                <a:tint val="97000"/>
                <a:satMod val="95000"/>
              </a:schemeClr>
            </a:duotone>
          </a:blip>
          <a:tile tx="0" ty="0" sx="70000" sy="7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Clarity.thmx</Template>
  <TotalTime>581</TotalTime>
  <Words>210</Words>
  <Application>Microsoft Office PowerPoint</Application>
  <PresentationFormat>On-screen Show (4:3)</PresentationFormat>
  <Paragraphs>53</Paragraphs>
  <Slides>30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30</vt:i4>
      </vt:variant>
    </vt:vector>
  </HeadingPairs>
  <TitlesOfParts>
    <vt:vector size="31" baseType="lpstr">
      <vt:lpstr>Clarity</vt:lpstr>
      <vt:lpstr>PHOTOELECTRON SPECTROSCOPY</vt:lpstr>
      <vt:lpstr>What is PES?</vt:lpstr>
      <vt:lpstr>What is measured?</vt:lpstr>
      <vt:lpstr>Reading PES Graphs</vt:lpstr>
      <vt:lpstr>Reading PES Graphs</vt:lpstr>
      <vt:lpstr>Sample Graphs</vt:lpstr>
      <vt:lpstr>1</vt:lpstr>
      <vt:lpstr>2</vt:lpstr>
      <vt:lpstr>3</vt:lpstr>
      <vt:lpstr>4</vt:lpstr>
      <vt:lpstr>5</vt:lpstr>
      <vt:lpstr>6</vt:lpstr>
      <vt:lpstr>7</vt:lpstr>
      <vt:lpstr>8</vt:lpstr>
      <vt:lpstr>9</vt:lpstr>
      <vt:lpstr>10</vt:lpstr>
      <vt:lpstr>11</vt:lpstr>
      <vt:lpstr>12</vt:lpstr>
      <vt:lpstr>13</vt:lpstr>
      <vt:lpstr>14</vt:lpstr>
      <vt:lpstr>15</vt:lpstr>
      <vt:lpstr>16</vt:lpstr>
      <vt:lpstr>17</vt:lpstr>
      <vt:lpstr>18</vt:lpstr>
      <vt:lpstr>19</vt:lpstr>
      <vt:lpstr>20</vt:lpstr>
      <vt:lpstr>21</vt:lpstr>
      <vt:lpstr>Which element?</vt:lpstr>
      <vt:lpstr>Which element?</vt:lpstr>
      <vt:lpstr>Real Spectra</vt:lpstr>
    </vt:vector>
  </TitlesOfParts>
  <Company>LTF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Robert Gonzales</dc:creator>
  <cp:lastModifiedBy>Kevin Morse</cp:lastModifiedBy>
  <cp:revision>18</cp:revision>
  <dcterms:created xsi:type="dcterms:W3CDTF">2014-01-07T13:50:47Z</dcterms:created>
  <dcterms:modified xsi:type="dcterms:W3CDTF">2015-04-15T11:49:13Z</dcterms:modified>
</cp:coreProperties>
</file>